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315068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1336614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3085208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3078337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2510075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363231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2770043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15284159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470485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806237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185F1CD-6E63-46DC-9BFB-0C6FD0B4BC43}"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734D325-D3E2-4150-8AD4-292099AA3C03}" type="slidenum">
              <a:rPr lang="es-CO" smtClean="0"/>
              <a:t>‹Nº›</a:t>
            </a:fld>
            <a:endParaRPr lang="es-CO"/>
          </a:p>
        </p:txBody>
      </p:sp>
    </p:spTree>
    <p:extLst>
      <p:ext uri="{BB962C8B-B14F-4D97-AF65-F5344CB8AC3E}">
        <p14:creationId xmlns:p14="http://schemas.microsoft.com/office/powerpoint/2010/main" val="3452242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5F1CD-6E63-46DC-9BFB-0C6FD0B4BC43}" type="datetimeFigureOut">
              <a:rPr lang="es-CO" smtClean="0"/>
              <a:t>07/08/2016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4D325-D3E2-4150-8AD4-292099AA3C03}" type="slidenum">
              <a:rPr lang="es-CO" smtClean="0"/>
              <a:t>‹Nº›</a:t>
            </a:fld>
            <a:endParaRPr lang="es-CO"/>
          </a:p>
        </p:txBody>
      </p:sp>
    </p:spTree>
    <p:extLst>
      <p:ext uri="{BB962C8B-B14F-4D97-AF65-F5344CB8AC3E}">
        <p14:creationId xmlns:p14="http://schemas.microsoft.com/office/powerpoint/2010/main" val="29054966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184575"/>
          </a:xfrm>
          <a:solidFill>
            <a:schemeClr val="accent4">
              <a:lumMod val="20000"/>
              <a:lumOff val="80000"/>
            </a:schemeClr>
          </a:solidFill>
          <a:scene3d>
            <a:camera prst="orthographicFront"/>
            <a:lightRig rig="threePt" dir="t"/>
          </a:scene3d>
          <a:sp3d>
            <a:bevelT prst="relaxedInset"/>
          </a:sp3d>
        </p:spPr>
        <p:txBody>
          <a:bodyPr>
            <a:normAutofit/>
          </a:bodyPr>
          <a:lstStyle/>
          <a:p>
            <a:pPr marL="0" indent="0" algn="ctr">
              <a:buNone/>
            </a:pPr>
            <a:r>
              <a:rPr lang="es-CO" sz="4800" dirty="0">
                <a:latin typeface="Algerian" pitchFamily="82" charset="0"/>
              </a:rPr>
              <a:t>EL JUICIO </a:t>
            </a:r>
            <a:r>
              <a:rPr lang="es-CO" sz="4800" dirty="0" smtClean="0">
                <a:latin typeface="Algerian" pitchFamily="82" charset="0"/>
              </a:rPr>
              <a:t>INVESTIGADOR</a:t>
            </a:r>
          </a:p>
          <a:p>
            <a:pPr marL="0" indent="0" algn="ctr">
              <a:buNone/>
            </a:pPr>
            <a:r>
              <a:rPr lang="es-CO" sz="4800" dirty="0" smtClean="0">
                <a:latin typeface="Algerian" pitchFamily="82" charset="0"/>
              </a:rPr>
              <a:t>Tema N° 4</a:t>
            </a:r>
          </a:p>
          <a:p>
            <a:pPr marL="0" indent="0" algn="ctr">
              <a:buNone/>
            </a:pPr>
            <a:endParaRPr lang="es-CO" sz="4800" dirty="0" smtClean="0">
              <a:latin typeface="Algerian" pitchFamily="82" charset="0"/>
            </a:endParaRPr>
          </a:p>
          <a:p>
            <a:pPr marL="0" indent="0" algn="ctr">
              <a:buNone/>
            </a:pPr>
            <a:r>
              <a:rPr lang="es-CO" sz="4800" b="1" dirty="0" smtClean="0">
                <a:solidFill>
                  <a:srgbClr val="FF0000"/>
                </a:solidFill>
                <a:latin typeface="Algerian" pitchFamily="82" charset="0"/>
              </a:rPr>
              <a:t>SÍNTESIS </a:t>
            </a:r>
            <a:r>
              <a:rPr lang="es-CO" sz="4800" b="1" dirty="0">
                <a:solidFill>
                  <a:srgbClr val="FF0000"/>
                </a:solidFill>
                <a:latin typeface="Algerian" pitchFamily="82" charset="0"/>
              </a:rPr>
              <a:t>DE LA DOCTRINA ADVENTISTA DEL JUICIO </a:t>
            </a:r>
            <a:r>
              <a:rPr lang="es-CO" sz="4800" b="1" dirty="0" smtClean="0">
                <a:solidFill>
                  <a:srgbClr val="FF0000"/>
                </a:solidFill>
                <a:latin typeface="Algerian" pitchFamily="82" charset="0"/>
              </a:rPr>
              <a:t>INVESTIGADOR</a:t>
            </a:r>
            <a:endParaRPr lang="es-CO" sz="4800" b="1" dirty="0">
              <a:solidFill>
                <a:srgbClr val="FF0000"/>
              </a:solidFill>
              <a:latin typeface="Algerian" pitchFamily="82" charset="0"/>
            </a:endParaRPr>
          </a:p>
        </p:txBody>
      </p:sp>
    </p:spTree>
    <p:extLst>
      <p:ext uri="{BB962C8B-B14F-4D97-AF65-F5344CB8AC3E}">
        <p14:creationId xmlns:p14="http://schemas.microsoft.com/office/powerpoint/2010/main" val="1436088387"/>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prst="relaxedInset"/>
          </a:sp3d>
        </p:spPr>
        <p:txBody>
          <a:bodyPr>
            <a:noAutofit/>
          </a:bodyPr>
          <a:lstStyle/>
          <a:p>
            <a:r>
              <a:rPr lang="es-CO" sz="3600" b="1" dirty="0"/>
              <a:t>SÍNTESIS DE LA DOCTRINA ADVENTISTA DEL JUICIO INVESTIGADOR</a:t>
            </a:r>
          </a:p>
        </p:txBody>
      </p:sp>
      <p:sp>
        <p:nvSpPr>
          <p:cNvPr id="3" name="2 Marcador de contenido"/>
          <p:cNvSpPr>
            <a:spLocks noGrp="1"/>
          </p:cNvSpPr>
          <p:nvPr>
            <p:ph idx="1"/>
          </p:nvPr>
        </p:nvSpPr>
        <p:spPr>
          <a:xfrm>
            <a:off x="251520" y="1600200"/>
            <a:ext cx="8640960" cy="4853136"/>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Autofit/>
          </a:bodyPr>
          <a:lstStyle/>
          <a:p>
            <a:pPr marL="0" indent="0">
              <a:buNone/>
            </a:pPr>
            <a:r>
              <a:rPr lang="es-CO" sz="2400" dirty="0" smtClean="0"/>
              <a:t>La </a:t>
            </a:r>
            <a:r>
              <a:rPr lang="es-CO" sz="2400" dirty="0"/>
              <a:t>siguiente síntesis de la doctrina adventista del juicio investigador es extraída del libro </a:t>
            </a:r>
            <a:r>
              <a:rPr lang="es-CO" sz="2400" b="1" dirty="0">
                <a:solidFill>
                  <a:srgbClr val="FF0000"/>
                </a:solidFill>
              </a:rPr>
              <a:t>El Conflicto de los Siglos</a:t>
            </a:r>
            <a:r>
              <a:rPr lang="es-CO" sz="2400" dirty="0"/>
              <a:t> y se encuentra en la SDA </a:t>
            </a:r>
            <a:r>
              <a:rPr lang="es-CO" sz="2400" dirty="0" smtClean="0"/>
              <a:t>Enciclopedia </a:t>
            </a:r>
            <a:r>
              <a:rPr lang="es-CO" sz="2400" dirty="0"/>
              <a:t>bajo el título "</a:t>
            </a:r>
            <a:r>
              <a:rPr lang="es-CO" sz="2400" u="sng" dirty="0"/>
              <a:t>Investigative Judgment</a:t>
            </a:r>
            <a:r>
              <a:rPr lang="es-CO" sz="2400" dirty="0" smtClean="0"/>
              <a:t>".</a:t>
            </a:r>
            <a:br>
              <a:rPr lang="es-CO" sz="2400" dirty="0" smtClean="0"/>
            </a:br>
            <a:endParaRPr lang="es-CO" sz="2400" dirty="0" smtClean="0"/>
          </a:p>
          <a:p>
            <a:pPr marL="400050" lvl="1" indent="0">
              <a:buNone/>
            </a:pPr>
            <a:r>
              <a:rPr lang="es-CO" sz="3200" b="1" dirty="0" smtClean="0"/>
              <a:t>1). </a:t>
            </a:r>
            <a:r>
              <a:rPr lang="es-CO" sz="2400" dirty="0" smtClean="0">
                <a:solidFill>
                  <a:srgbClr val="FF0000"/>
                </a:solidFill>
              </a:rPr>
              <a:t>La obra del juicio investigador y el acto de borrar los pecados serán cumplidos antes de la segunda venida de Cristo.</a:t>
            </a:r>
          </a:p>
          <a:p>
            <a:pPr marL="400050" lvl="1" indent="0">
              <a:buNone/>
            </a:pPr>
            <a:r>
              <a:rPr lang="es-CO" sz="3200" b="1" dirty="0" smtClean="0"/>
              <a:t>2)</a:t>
            </a:r>
            <a:r>
              <a:rPr lang="es-CO" sz="2400" dirty="0" smtClean="0"/>
              <a:t>. </a:t>
            </a:r>
            <a:r>
              <a:rPr lang="es-CO" sz="2400" dirty="0" smtClean="0">
                <a:solidFill>
                  <a:srgbClr val="FF0000"/>
                </a:solidFill>
              </a:rPr>
              <a:t>Cristo va al Anciano de días en el cielo al fin de los 2.300 días en 1844</a:t>
            </a:r>
            <a:r>
              <a:rPr lang="es-CO" sz="2400" dirty="0" smtClean="0"/>
              <a:t>. Ver </a:t>
            </a:r>
            <a:r>
              <a:rPr lang="es-CO" sz="2400" b="1" u="sng" dirty="0" smtClean="0">
                <a:solidFill>
                  <a:srgbClr val="0070C0"/>
                </a:solidFill>
              </a:rPr>
              <a:t>Dan.7:9,10,13</a:t>
            </a:r>
            <a:r>
              <a:rPr lang="es-CO" sz="2400" dirty="0" smtClean="0"/>
              <a:t>. </a:t>
            </a:r>
            <a:r>
              <a:rPr lang="es-CO" sz="2400" dirty="0" smtClean="0">
                <a:solidFill>
                  <a:srgbClr val="FF0000"/>
                </a:solidFill>
              </a:rPr>
              <a:t>Nuestro gran Sumo Sacerdote entra al Lugar Santísimo y aparece allí ante la presencia de Dios para ocuparse del último acto de su ministerio en favor del hombre: la ejecución del juicio investigador.</a:t>
            </a:r>
            <a:br>
              <a:rPr lang="es-CO" sz="2400" dirty="0" smtClean="0">
                <a:solidFill>
                  <a:srgbClr val="FF0000"/>
                </a:solidFill>
              </a:rPr>
            </a:br>
            <a:endParaRPr lang="es-CO" sz="2400" dirty="0">
              <a:solidFill>
                <a:srgbClr val="FF0000"/>
              </a:solidFill>
            </a:endParaRPr>
          </a:p>
        </p:txBody>
      </p:sp>
    </p:spTree>
    <p:extLst>
      <p:ext uri="{BB962C8B-B14F-4D97-AF65-F5344CB8AC3E}">
        <p14:creationId xmlns:p14="http://schemas.microsoft.com/office/powerpoint/2010/main" val="1147132670"/>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0000" lnSpcReduction="20000"/>
          </a:bodyPr>
          <a:lstStyle/>
          <a:p>
            <a:endParaRPr lang="es-CO" sz="4100" b="1" dirty="0" smtClean="0"/>
          </a:p>
          <a:p>
            <a:r>
              <a:rPr lang="es-CO" sz="4100" b="1" dirty="0" smtClean="0"/>
              <a:t>3). </a:t>
            </a:r>
            <a:r>
              <a:rPr lang="es-CO" dirty="0">
                <a:solidFill>
                  <a:srgbClr val="FF0000"/>
                </a:solidFill>
              </a:rPr>
              <a:t>Jesús aparece como abogado de su pueblo para rogar delante de Dios en favor de él</a:t>
            </a:r>
            <a:r>
              <a:rPr lang="es-CO" dirty="0" smtClean="0">
                <a:solidFill>
                  <a:srgbClr val="FF0000"/>
                </a:solidFill>
              </a:rPr>
              <a:t>.</a:t>
            </a:r>
          </a:p>
          <a:p>
            <a:endParaRPr lang="es-CO" dirty="0" smtClean="0">
              <a:solidFill>
                <a:srgbClr val="FF0000"/>
              </a:solidFill>
            </a:endParaRPr>
          </a:p>
          <a:p>
            <a:r>
              <a:rPr lang="es-CO" sz="4000" b="1" dirty="0" smtClean="0"/>
              <a:t>4). </a:t>
            </a:r>
            <a:r>
              <a:rPr lang="es-CO" dirty="0" smtClean="0">
                <a:solidFill>
                  <a:srgbClr val="FF0000"/>
                </a:solidFill>
              </a:rPr>
              <a:t>En </a:t>
            </a:r>
            <a:r>
              <a:rPr lang="es-CO" dirty="0">
                <a:solidFill>
                  <a:srgbClr val="FF0000"/>
                </a:solidFill>
              </a:rPr>
              <a:t>el gran día de expiación final y juicio investigador, los únicos casos que se consideran son los del profeso pueblo de Dios.</a:t>
            </a:r>
            <a:br>
              <a:rPr lang="es-CO" dirty="0">
                <a:solidFill>
                  <a:srgbClr val="FF0000"/>
                </a:solidFill>
              </a:rPr>
            </a:br>
            <a:r>
              <a:rPr lang="es-CO" dirty="0"/>
              <a:t/>
            </a:r>
            <a:br>
              <a:rPr lang="es-CO" dirty="0"/>
            </a:br>
            <a:r>
              <a:rPr lang="es-CO" sz="4000" b="1" dirty="0" smtClean="0"/>
              <a:t>5). </a:t>
            </a:r>
            <a:r>
              <a:rPr lang="es-CO" dirty="0">
                <a:solidFill>
                  <a:srgbClr val="FF0000"/>
                </a:solidFill>
              </a:rPr>
              <a:t>Comenzando con los que vivieron primero sobre la tierra, nuestro Abogado presenta los casos de cada generación sucesiva y termina con los vivientes.</a:t>
            </a:r>
            <a:br>
              <a:rPr lang="es-CO" dirty="0">
                <a:solidFill>
                  <a:srgbClr val="FF0000"/>
                </a:solidFill>
              </a:rPr>
            </a:br>
            <a:r>
              <a:rPr lang="es-CO" dirty="0"/>
              <a:t/>
            </a:r>
            <a:br>
              <a:rPr lang="es-CO" dirty="0"/>
            </a:br>
            <a:r>
              <a:rPr lang="es-CO" sz="4000" b="1" dirty="0" smtClean="0"/>
              <a:t>6). </a:t>
            </a:r>
            <a:r>
              <a:rPr lang="es-CO" dirty="0" smtClean="0">
                <a:solidFill>
                  <a:srgbClr val="FF0000"/>
                </a:solidFill>
              </a:rPr>
              <a:t>Cada </a:t>
            </a:r>
            <a:r>
              <a:rPr lang="es-CO" dirty="0">
                <a:solidFill>
                  <a:srgbClr val="FF0000"/>
                </a:solidFill>
              </a:rPr>
              <a:t>obra del hombre es presentada delante de Dios y es registrada para fidelidad o infidelidad</a:t>
            </a:r>
            <a:r>
              <a:rPr lang="es-CO" dirty="0" smtClean="0">
                <a:solidFill>
                  <a:srgbClr val="FF0000"/>
                </a:solidFill>
              </a:rPr>
              <a:t>.</a:t>
            </a:r>
          </a:p>
          <a:p>
            <a:endParaRPr lang="es-CO" dirty="0" smtClean="0"/>
          </a:p>
          <a:p>
            <a:r>
              <a:rPr lang="es-CO" sz="4000" b="1" dirty="0" smtClean="0"/>
              <a:t>7). </a:t>
            </a:r>
            <a:r>
              <a:rPr lang="es-CO" dirty="0">
                <a:solidFill>
                  <a:srgbClr val="FF0000"/>
                </a:solidFill>
              </a:rPr>
              <a:t>Los libros de registro del cielo, en los cuales están registrados los nombres y obras de los hombres, están para determinar la decisión del juicio</a:t>
            </a:r>
            <a:r>
              <a:rPr lang="es-CO" dirty="0" smtClean="0">
                <a:solidFill>
                  <a:srgbClr val="FF0000"/>
                </a:solidFill>
              </a:rPr>
              <a:t>.</a:t>
            </a:r>
            <a:r>
              <a:rPr lang="es-CO" dirty="0">
                <a:solidFill>
                  <a:srgbClr val="FF0000"/>
                </a:solidFill>
              </a:rPr>
              <a:t/>
            </a:r>
            <a:br>
              <a:rPr lang="es-CO" dirty="0">
                <a:solidFill>
                  <a:srgbClr val="FF0000"/>
                </a:solidFill>
              </a:rPr>
            </a:br>
            <a:r>
              <a:rPr lang="es-CO" dirty="0"/>
              <a:t/>
            </a:r>
            <a:br>
              <a:rPr lang="es-CO" dirty="0"/>
            </a:br>
            <a:endParaRPr lang="es-CO" dirty="0"/>
          </a:p>
          <a:p>
            <a:endParaRPr lang="es-CO" dirty="0"/>
          </a:p>
        </p:txBody>
      </p:sp>
    </p:spTree>
    <p:extLst>
      <p:ext uri="{BB962C8B-B14F-4D97-AF65-F5344CB8AC3E}">
        <p14:creationId xmlns:p14="http://schemas.microsoft.com/office/powerpoint/2010/main" val="110214349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bg1">
              <a:lumMod val="85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10000"/>
          </a:bodyPr>
          <a:lstStyle/>
          <a:p>
            <a:pPr marL="0" indent="0">
              <a:buNone/>
            </a:pPr>
            <a:r>
              <a:rPr lang="es-CO" dirty="0"/>
              <a:t/>
            </a:r>
            <a:br>
              <a:rPr lang="es-CO" dirty="0"/>
            </a:br>
            <a:r>
              <a:rPr lang="es-CO" sz="3800" b="1" dirty="0" smtClean="0"/>
              <a:t>8). </a:t>
            </a:r>
            <a:r>
              <a:rPr lang="es-CO" dirty="0">
                <a:solidFill>
                  <a:srgbClr val="FF0000"/>
                </a:solidFill>
              </a:rPr>
              <a:t>La ley de Dios es la norma por la cual los caracteres y las vidas de los hombres serán juzgados en el juicio.</a:t>
            </a:r>
            <a:br>
              <a:rPr lang="es-CO" dirty="0">
                <a:solidFill>
                  <a:srgbClr val="FF0000"/>
                </a:solidFill>
              </a:rPr>
            </a:br>
            <a:r>
              <a:rPr lang="es-CO" dirty="0"/>
              <a:t/>
            </a:r>
            <a:br>
              <a:rPr lang="es-CO" dirty="0"/>
            </a:br>
            <a:r>
              <a:rPr lang="es-CO" sz="3800" b="1" dirty="0" smtClean="0"/>
              <a:t>9). </a:t>
            </a:r>
            <a:r>
              <a:rPr lang="es-CO" dirty="0">
                <a:solidFill>
                  <a:srgbClr val="FF0000"/>
                </a:solidFill>
              </a:rPr>
              <a:t>Todos los que verdaderamente se hayan arrepentido del pecado, y por fe hayan reclamado la sangre de Cristo como su sacrificio expiatorio, tendrán anotado el perdón frente a sus nombres en los libros del cielo. </a:t>
            </a:r>
            <a:endParaRPr lang="es-CO" dirty="0" smtClean="0">
              <a:solidFill>
                <a:srgbClr val="FF0000"/>
              </a:solidFill>
            </a:endParaRPr>
          </a:p>
          <a:p>
            <a:pPr marL="0" indent="0">
              <a:buNone/>
            </a:pPr>
            <a:r>
              <a:rPr lang="es-CO" dirty="0" smtClean="0">
                <a:solidFill>
                  <a:srgbClr val="FF0000"/>
                </a:solidFill>
              </a:rPr>
              <a:t>A </a:t>
            </a:r>
            <a:r>
              <a:rPr lang="es-CO" dirty="0">
                <a:solidFill>
                  <a:srgbClr val="FF0000"/>
                </a:solidFill>
              </a:rPr>
              <a:t>medida que hayan llegado a ser participantes de la justicia de Cristo y sus caracteres hayan sido encontrados en armonía con la ley de Dios, sus pecados serán perdonados y ellos serán considerados dignos de la vida eterna</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61897350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bg1">
              <a:lumMod val="85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20000"/>
          </a:bodyPr>
          <a:lstStyle/>
          <a:p>
            <a:pPr marL="0" indent="0">
              <a:buNone/>
            </a:pPr>
            <a:r>
              <a:rPr lang="es-CO" sz="3900" b="1" dirty="0" smtClean="0"/>
              <a:t>10). </a:t>
            </a:r>
            <a:r>
              <a:rPr lang="es-CO" dirty="0" smtClean="0">
                <a:solidFill>
                  <a:srgbClr val="FF0000"/>
                </a:solidFill>
              </a:rPr>
              <a:t>Cualquiera </a:t>
            </a:r>
            <a:r>
              <a:rPr lang="es-CO" dirty="0">
                <a:solidFill>
                  <a:srgbClr val="FF0000"/>
                </a:solidFill>
              </a:rPr>
              <a:t>que mantenga pecados de los cuales no se haya arrepentido y sin perdón en los libros de registro, su nombre será eliminado del libro de la vida y las buenas obras que estén en sus registros serán borradas del libro de memorias de Dios.</a:t>
            </a:r>
            <a:r>
              <a:rPr lang="es-CO" dirty="0"/>
              <a:t/>
            </a:r>
            <a:br>
              <a:rPr lang="es-CO" dirty="0"/>
            </a:br>
            <a:r>
              <a:rPr lang="es-CO" dirty="0"/>
              <a:t/>
            </a:r>
            <a:br>
              <a:rPr lang="es-CO" dirty="0"/>
            </a:br>
            <a:r>
              <a:rPr lang="es-CO" sz="3900" b="1" dirty="0" smtClean="0"/>
              <a:t>11). </a:t>
            </a:r>
            <a:r>
              <a:rPr lang="es-CO" dirty="0">
                <a:solidFill>
                  <a:srgbClr val="FF0000"/>
                </a:solidFill>
              </a:rPr>
              <a:t>Cuando termine la obra del juicio investigador se habrá decidido el destino de todos para vida o para muerte.</a:t>
            </a:r>
            <a:br>
              <a:rPr lang="es-CO" dirty="0">
                <a:solidFill>
                  <a:srgbClr val="FF0000"/>
                </a:solidFill>
              </a:rPr>
            </a:br>
            <a:r>
              <a:rPr lang="es-CO" dirty="0"/>
              <a:t/>
            </a:r>
            <a:br>
              <a:rPr lang="es-CO" dirty="0"/>
            </a:br>
            <a:r>
              <a:rPr lang="es-CO" sz="3900" b="1" dirty="0" smtClean="0"/>
              <a:t>12). </a:t>
            </a:r>
            <a:r>
              <a:rPr lang="es-CO" dirty="0">
                <a:solidFill>
                  <a:srgbClr val="FF0000"/>
                </a:solidFill>
              </a:rPr>
              <a:t>Cuando termine el juicio investigador, Cristo vendrá y su recompensa estará con él para dar a cada uno conforme a sus obras</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35127444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i="1" dirty="0" smtClean="0"/>
              <a:t>CONCLUSIÓN</a:t>
            </a:r>
            <a:endParaRPr lang="es-CO" b="1" i="1" dirty="0"/>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scene3d>
            <a:camera prst="orthographicFront"/>
            <a:lightRig rig="threePt" dir="t"/>
          </a:scene3d>
          <a:sp3d>
            <a:bevelT w="165100" prst="coolSlant"/>
          </a:sp3d>
        </p:spPr>
        <p:txBody>
          <a:bodyPr>
            <a:normAutofit fontScale="77500" lnSpcReduction="20000"/>
          </a:bodyPr>
          <a:lstStyle/>
          <a:p>
            <a:pPr marL="400050" lvl="1" indent="0">
              <a:buNone/>
            </a:pPr>
            <a:r>
              <a:rPr lang="es-CO" sz="3600" b="1" dirty="0" smtClean="0"/>
              <a:t>A </a:t>
            </a:r>
            <a:r>
              <a:rPr lang="es-CO" sz="3600" b="1" dirty="0"/>
              <a:t>modo de conclusión de este estudio sobre la obra de Cristo en el juicio investigador mencionaremos los siguientes puntos</a:t>
            </a:r>
            <a:r>
              <a:rPr lang="es-CO" sz="3600" b="1" dirty="0" smtClean="0"/>
              <a:t>:</a:t>
            </a:r>
            <a:endParaRPr lang="es-CO" sz="2600" dirty="0" smtClean="0"/>
          </a:p>
          <a:p>
            <a:pPr marL="400050" lvl="1" indent="0">
              <a:buNone/>
            </a:pPr>
            <a:endParaRPr lang="es-CO" dirty="0" smtClean="0"/>
          </a:p>
          <a:p>
            <a:pPr marL="400050" lvl="1" indent="0">
              <a:buNone/>
            </a:pPr>
            <a:r>
              <a:rPr lang="es-CO" sz="3600" b="1" dirty="0" smtClean="0">
                <a:solidFill>
                  <a:srgbClr val="FF0000"/>
                </a:solidFill>
              </a:rPr>
              <a:t>1</a:t>
            </a:r>
            <a:r>
              <a:rPr lang="es-CO" dirty="0"/>
              <a:t>. </a:t>
            </a:r>
            <a:r>
              <a:rPr lang="es-CO" u="sng" dirty="0"/>
              <a:t>La obra especifica que Cristo está cumpliendo en el juicio investigador tiene relación con los santos que han existido en toda la historia del mundo desde Adán</a:t>
            </a:r>
            <a:r>
              <a:rPr lang="es-CO" dirty="0"/>
              <a:t>. Nada tiene que ver esta obra de juicio con los impíos, quienes serán juzgados durante los mil años de Apocalipsis 20.</a:t>
            </a:r>
            <a:br>
              <a:rPr lang="es-CO" dirty="0"/>
            </a:br>
            <a:r>
              <a:rPr lang="es-CO" dirty="0"/>
              <a:t/>
            </a:r>
            <a:br>
              <a:rPr lang="es-CO" dirty="0"/>
            </a:br>
            <a:r>
              <a:rPr lang="es-CO" sz="3600" b="1" dirty="0">
                <a:solidFill>
                  <a:srgbClr val="FF0000"/>
                </a:solidFill>
              </a:rPr>
              <a:t>2</a:t>
            </a:r>
            <a:r>
              <a:rPr lang="es-CO" dirty="0"/>
              <a:t>. El juicio investigador es una obra de intercesión semejante a la que el sumo sacerdote realizaba en el Lugar Santísimo el día de la expiación. </a:t>
            </a:r>
            <a:r>
              <a:rPr lang="es-CO" u="sng" dirty="0"/>
              <a:t>Tiene por objeto determinar quiénes permanecerán en el libro de la vida y quiénes no</a:t>
            </a:r>
            <a:r>
              <a:rPr lang="es-CO" dirty="0"/>
              <a:t>, lo cual se decide al determinar las personas cuyos pecados son borrados del libro de memorias porque han aceptado la sangre expiatoria de Cristo en la cruz</a:t>
            </a:r>
            <a:r>
              <a:rPr lang="es-CO" dirty="0" smtClean="0"/>
              <a:t>.</a:t>
            </a:r>
            <a:endParaRPr lang="es-CO" dirty="0"/>
          </a:p>
        </p:txBody>
      </p:sp>
    </p:spTree>
    <p:extLst>
      <p:ext uri="{BB962C8B-B14F-4D97-AF65-F5344CB8AC3E}">
        <p14:creationId xmlns:p14="http://schemas.microsoft.com/office/powerpoint/2010/main" val="22953659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3">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buNone/>
            </a:pPr>
            <a:r>
              <a:rPr lang="es-CO" sz="3900" b="1" dirty="0">
                <a:solidFill>
                  <a:srgbClr val="FF0000"/>
                </a:solidFill>
              </a:rPr>
              <a:t>3</a:t>
            </a:r>
            <a:r>
              <a:rPr lang="es-CO" dirty="0"/>
              <a:t>. La obra principal de Cristo durante este juicio investigador es, entonces, el acto de borrar los pecados de los que han perseverado hasta el fin y han permanecido bajo los méritos de la sangre de Cristo hasta su último día de existencia.</a:t>
            </a:r>
            <a:br>
              <a:rPr lang="es-CO" dirty="0"/>
            </a:br>
            <a:r>
              <a:rPr lang="es-CO" dirty="0"/>
              <a:t/>
            </a:r>
            <a:br>
              <a:rPr lang="es-CO" dirty="0"/>
            </a:br>
            <a:r>
              <a:rPr lang="es-CO" sz="3900" b="1" dirty="0">
                <a:solidFill>
                  <a:srgbClr val="FF0000"/>
                </a:solidFill>
              </a:rPr>
              <a:t>4</a:t>
            </a:r>
            <a:r>
              <a:rPr lang="es-CO" dirty="0"/>
              <a:t>. La actividad de Cristo de borrar los pecados de los registros no excluye su intercesión para perdón de los pecadores que en el Santuario estaba representada por el servicio diario, ya que Cristo sigue perdonando pecados y lo hará hasta el momento de pronunciar el decreto final de </a:t>
            </a:r>
            <a:r>
              <a:rPr lang="es-CO" dirty="0">
                <a:solidFill>
                  <a:srgbClr val="FF0000"/>
                </a:solidFill>
              </a:rPr>
              <a:t>Apocalipsis </a:t>
            </a:r>
            <a:r>
              <a:rPr lang="es-CO" dirty="0" smtClean="0">
                <a:solidFill>
                  <a:srgbClr val="FF0000"/>
                </a:solidFill>
              </a:rPr>
              <a:t>22:11</a:t>
            </a:r>
            <a:r>
              <a:rPr lang="es-CO" dirty="0">
                <a:solidFill>
                  <a:srgbClr val="FF0000"/>
                </a:solidFill>
              </a:rPr>
              <a:t>.</a:t>
            </a:r>
            <a:br>
              <a:rPr lang="es-CO"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3030420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5904656"/>
          </a:xfrm>
          <a:solidFill>
            <a:schemeClr val="accent3">
              <a:lumMod val="20000"/>
              <a:lumOff val="80000"/>
            </a:schemeClr>
          </a:solidFill>
          <a:scene3d>
            <a:camera prst="orthographicFront"/>
            <a:lightRig rig="threePt" dir="t"/>
          </a:scene3d>
          <a:sp3d>
            <a:bevelT w="139700" h="139700" prst="divot"/>
          </a:sp3d>
        </p:spPr>
        <p:txBody>
          <a:bodyPr>
            <a:normAutofit fontScale="55000" lnSpcReduction="20000"/>
          </a:bodyPr>
          <a:lstStyle/>
          <a:p>
            <a:pPr marL="0" indent="0">
              <a:buNone/>
            </a:pPr>
            <a:r>
              <a:rPr lang="es-CO" sz="6700" b="1" dirty="0" smtClean="0">
                <a:solidFill>
                  <a:srgbClr val="FF0000"/>
                </a:solidFill>
              </a:rPr>
              <a:t>5</a:t>
            </a:r>
            <a:r>
              <a:rPr lang="es-CO" sz="5100" dirty="0"/>
              <a:t>. La eliminación final del pecado de sobre la tierra será realizada cuando Cristo demande de Satanás el pago por su responsabilidad en la existencia del pecado. </a:t>
            </a:r>
            <a:endParaRPr lang="es-CO" sz="5100" dirty="0" smtClean="0"/>
          </a:p>
          <a:p>
            <a:pPr marL="0" indent="0">
              <a:buNone/>
            </a:pPr>
            <a:r>
              <a:rPr lang="es-CO" sz="5100" dirty="0" smtClean="0">
                <a:solidFill>
                  <a:srgbClr val="FF0000"/>
                </a:solidFill>
              </a:rPr>
              <a:t>Al </a:t>
            </a:r>
            <a:r>
              <a:rPr lang="es-CO" sz="5100" dirty="0">
                <a:solidFill>
                  <a:srgbClr val="FF0000"/>
                </a:solidFill>
              </a:rPr>
              <a:t>modo como el macho cabrío para Azazel era castigado con la muerte en el desierto, Satanás será castigado al fin porque como instigador del pecado de cada individuo, y como creador del pecado en el universo, tiene una responsabilidad cuya culpa Cristo no expió en la cruz. </a:t>
            </a:r>
            <a:endParaRPr lang="es-CO" sz="5100" dirty="0" smtClean="0">
              <a:solidFill>
                <a:srgbClr val="FF0000"/>
              </a:solidFill>
            </a:endParaRPr>
          </a:p>
          <a:p>
            <a:pPr marL="0" indent="0">
              <a:buNone/>
            </a:pPr>
            <a:r>
              <a:rPr lang="es-CO" sz="5100" dirty="0" smtClean="0"/>
              <a:t>Cristo </a:t>
            </a:r>
            <a:r>
              <a:rPr lang="es-CO" sz="5100" dirty="0"/>
              <a:t>sólo expió la parte de responsabilidad y culpabilidad que el hombre tiene en el pecado, especialmente esto es real en el caso de quienes lo han aceptado y que por el arrepentimiento han alcanzado el perdón por los méritos de la sangre de Cristo</a:t>
            </a:r>
            <a:r>
              <a:rPr lang="es-CO" sz="5100" dirty="0" smtClean="0"/>
              <a:t>.</a:t>
            </a:r>
            <a:r>
              <a:rPr lang="es-CO" sz="5100" dirty="0"/>
              <a:t/>
            </a:r>
            <a:br>
              <a:rPr lang="es-CO" sz="5100" dirty="0"/>
            </a:br>
            <a:endParaRPr lang="es-CO" dirty="0"/>
          </a:p>
        </p:txBody>
      </p:sp>
    </p:spTree>
    <p:extLst>
      <p:ext uri="{BB962C8B-B14F-4D97-AF65-F5344CB8AC3E}">
        <p14:creationId xmlns:p14="http://schemas.microsoft.com/office/powerpoint/2010/main" val="1609942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bg2">
              <a:lumMod val="75000"/>
            </a:schemeClr>
          </a:solidFill>
          <a:scene3d>
            <a:camera prst="orthographicFront"/>
            <a:lightRig rig="threePt" dir="t"/>
          </a:scene3d>
          <a:sp3d>
            <a:bevelT w="165100" prst="coolSlant"/>
          </a:sp3d>
        </p:spPr>
        <p:txBody>
          <a:bodyPr>
            <a:normAutofit/>
          </a:bodyPr>
          <a:lstStyle/>
          <a:p>
            <a:pPr marL="0" indent="0">
              <a:buNone/>
            </a:pPr>
            <a:r>
              <a:rPr lang="es-CO" sz="4000" b="1" dirty="0">
                <a:solidFill>
                  <a:srgbClr val="FF0000"/>
                </a:solidFill>
              </a:rPr>
              <a:t>6</a:t>
            </a:r>
            <a:r>
              <a:rPr lang="es-CO" dirty="0"/>
              <a:t>. Cuando el juicio investigador concluya, después de haber decidido los casos de todos los justos comenzando por los muertos y terminando por los vivos, Cristo habrá borrado todos los pecados de sus hijos de los registros celestiales y por esta obra quedarán delante de Dios como si nunca hubiesen pecado. </a:t>
            </a:r>
            <a:endParaRPr lang="es-CO" dirty="0" smtClean="0"/>
          </a:p>
          <a:p>
            <a:pPr marL="0" indent="0">
              <a:buNone/>
            </a:pPr>
            <a:r>
              <a:rPr lang="es-CO" dirty="0" smtClean="0"/>
              <a:t>Listos </a:t>
            </a:r>
            <a:r>
              <a:rPr lang="es-CO" dirty="0"/>
              <a:t>para ir a vivir con él para siempre en el reino eterno que Cristo Jesús establecerá de acuerdo con sus promesas</a:t>
            </a:r>
            <a:r>
              <a:rPr lang="es-CO" dirty="0" smtClean="0"/>
              <a:t>.</a:t>
            </a:r>
            <a:endParaRPr lang="es-CO" dirty="0"/>
          </a:p>
        </p:txBody>
      </p:sp>
    </p:spTree>
    <p:extLst>
      <p:ext uri="{BB962C8B-B14F-4D97-AF65-F5344CB8AC3E}">
        <p14:creationId xmlns:p14="http://schemas.microsoft.com/office/powerpoint/2010/main" val="8288634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157192"/>
            <a:ext cx="8640960" cy="1429619"/>
          </a:xfrm>
          <a:solidFill>
            <a:schemeClr val="bg2">
              <a:lumMod val="75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Recuerda hermano y hermana: Si deseas que tu nombre permanezca en el Libro de la Vida, y que tus pecados sean borrados del Libro de memoria, debes aferrarte de los méritos de Cristo, y que nada ni nadie te separe de Cristo. Ver </a:t>
            </a:r>
            <a:r>
              <a:rPr lang="es-CO" b="1" u="sng" dirty="0" smtClean="0"/>
              <a:t>Ap.21:27.</a:t>
            </a:r>
            <a:endParaRPr lang="es-CO"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96"/>
            <a:ext cx="9144000" cy="4887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611444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568951" cy="6264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974761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t>Las profecías indican que Cristo ya casi termina su obra de intercesión</a:t>
            </a:r>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00808"/>
            <a:ext cx="8712968" cy="5040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5931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bg2">
              <a:lumMod val="75000"/>
            </a:schemeClr>
          </a:solidFill>
          <a:scene3d>
            <a:camera prst="orthographicFront"/>
            <a:lightRig rig="threePt" dir="t"/>
          </a:scene3d>
          <a:sp3d>
            <a:bevelT w="165100" prst="coolSlant"/>
          </a:sp3d>
        </p:spPr>
        <p:txBody>
          <a:bodyPr>
            <a:noAutofit/>
          </a:bodyPr>
          <a:lstStyle/>
          <a:p>
            <a:r>
              <a:rPr lang="es-CO" sz="2800" b="1" dirty="0" smtClean="0"/>
              <a:t>Y entonces, Cristo regresará por su pueblo, aquellos que permanecieron fieles a Él, hasta la muerte.</a:t>
            </a:r>
            <a:endParaRPr lang="es-CO" sz="2800" b="1"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204864"/>
            <a:ext cx="7848871"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071073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sz="3100" b="1" dirty="0" smtClean="0"/>
              <a:t>Durante el milenio, se determinará el grado de castigo que merecerán los impíos, individualmente.</a:t>
            </a:r>
            <a:r>
              <a:rPr lang="es-CO" b="1" dirty="0" smtClean="0"/>
              <a:t> </a:t>
            </a:r>
            <a:endParaRPr lang="es-CO" b="1"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556792"/>
            <a:ext cx="7992888" cy="4968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582907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bg2">
              <a:lumMod val="75000"/>
            </a:schemeClr>
          </a:solidFill>
          <a:scene3d>
            <a:camera prst="orthographicFront"/>
            <a:lightRig rig="threePt" dir="t"/>
          </a:scene3d>
          <a:sp3d>
            <a:bevelT w="165100" prst="coolSlant"/>
          </a:sp3d>
        </p:spPr>
        <p:txBody>
          <a:bodyPr>
            <a:noAutofit/>
          </a:bodyPr>
          <a:lstStyle/>
          <a:p>
            <a:r>
              <a:rPr lang="es-CO" sz="2800" dirty="0" smtClean="0"/>
              <a:t>Terminado el milenio, se ejecutará la sentencia sobre Satanás y todos los que no quisieron aceptar el plan de salvación, tan generosamente ofrecido por Dios a través de la muerte de Su Hijo, Cristo Jesús.</a:t>
            </a:r>
            <a:endParaRPr lang="es-CO" sz="2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204864"/>
            <a:ext cx="8208912" cy="4320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3588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bg2">
              <a:lumMod val="75000"/>
            </a:schemeClr>
          </a:solidFill>
          <a:scene3d>
            <a:camera prst="orthographicFront"/>
            <a:lightRig rig="threePt" dir="t"/>
          </a:scene3d>
          <a:sp3d>
            <a:bevelT w="165100" prst="coolSlant"/>
          </a:sp3d>
        </p:spPr>
        <p:txBody>
          <a:bodyPr>
            <a:noAutofit/>
          </a:bodyPr>
          <a:lstStyle/>
          <a:p>
            <a:r>
              <a:rPr lang="es-CO" sz="3200" dirty="0"/>
              <a:t> </a:t>
            </a:r>
            <a:r>
              <a:rPr lang="es-CO" sz="2400" b="1" dirty="0"/>
              <a:t>COSAS QUE OJO NO VIO, NI OIDO OYO, NI HAN ENTRADO AL CORAZON DEL HOMBRE, </a:t>
            </a:r>
            <a:r>
              <a:rPr lang="es-CO" sz="2400" b="1" dirty="0" smtClean="0"/>
              <a:t>SON LAS QUE DIOS TIENE PREPARADAS PARA AQUELLO QUE LE AMAN </a:t>
            </a:r>
            <a:r>
              <a:rPr lang="es-CO" sz="2400" u="sng" dirty="0" smtClean="0"/>
              <a:t>(1 Cor.2:9). </a:t>
            </a:r>
            <a:endParaRPr lang="es-CO" sz="2400" u="sng"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132856"/>
            <a:ext cx="8064896" cy="439248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123728" y="3433582"/>
            <a:ext cx="2520280" cy="707886"/>
          </a:xfrm>
          <a:prstGeom prst="rect">
            <a:avLst/>
          </a:prstGeom>
          <a:solidFill>
            <a:schemeClr val="bg1">
              <a:lumMod val="50000"/>
            </a:schemeClr>
          </a:solidFill>
        </p:spPr>
        <p:txBody>
          <a:bodyPr wrap="square">
            <a:spAutoFit/>
          </a:bodyPr>
          <a:lstStyle/>
          <a:p>
            <a:r>
              <a:rPr lang="es-CO" sz="2000" b="1" dirty="0">
                <a:solidFill>
                  <a:schemeClr val="bg1"/>
                </a:solidFill>
              </a:rPr>
              <a:t>Ver Apoc.21:5; Isa.66:22,23</a:t>
            </a:r>
            <a:r>
              <a:rPr lang="es-CO" dirty="0"/>
              <a:t>.</a:t>
            </a:r>
          </a:p>
        </p:txBody>
      </p:sp>
    </p:spTree>
    <p:extLst>
      <p:ext uri="{BB962C8B-B14F-4D97-AF65-F5344CB8AC3E}">
        <p14:creationId xmlns:p14="http://schemas.microsoft.com/office/powerpoint/2010/main" val="18403606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smtClean="0"/>
              <a:t>El llamado de Dios es que nada ni nadie nos prive del privilegio de estar con Jesús, adorándole en la nueva Jerusalén.</a:t>
            </a:r>
            <a:endParaRPr lang="es-CO" sz="28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00808"/>
            <a:ext cx="8640960" cy="4896544"/>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20499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98178"/>
          </a:xfrm>
          <a:solidFill>
            <a:schemeClr val="bg2">
              <a:lumMod val="75000"/>
            </a:schemeClr>
          </a:solidFill>
          <a:scene3d>
            <a:camera prst="orthographicFront"/>
            <a:lightRig rig="threePt" dir="t"/>
          </a:scene3d>
          <a:sp3d>
            <a:bevelT w="165100" prst="coolSlant"/>
          </a:sp3d>
        </p:spPr>
        <p:txBody>
          <a:bodyPr>
            <a:noAutofit/>
          </a:bodyPr>
          <a:lstStyle/>
          <a:p>
            <a:r>
              <a:rPr lang="es-CO" sz="2400" b="1" dirty="0" smtClean="0"/>
              <a:t>Vale la pena que tu y yo nos esforcemos por permanecer leales a nuestro Buen Dios Y Salvador Cristo Jesús. Amen</a:t>
            </a:r>
            <a:r>
              <a:rPr lang="es-CO" b="1" dirty="0" smtClean="0"/>
              <a:t> </a:t>
            </a:r>
            <a:endParaRPr lang="es-CO" b="1"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988840"/>
            <a:ext cx="6768751" cy="4536503"/>
          </a:xfrm>
          <a:prstGeom prst="rect">
            <a:avLst/>
          </a:prstGeom>
          <a:noFill/>
          <a:ln>
            <a:noFill/>
          </a:ln>
          <a:effectLst>
            <a:glow rad="101600">
              <a:srgbClr val="C00000">
                <a:alpha val="60000"/>
              </a:srgb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814809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146250"/>
          </a:xfrm>
          <a:solidFill>
            <a:schemeClr val="bg2">
              <a:lumMod val="75000"/>
            </a:schemeClr>
          </a:solidFill>
          <a:scene3d>
            <a:camera prst="orthographicFront"/>
            <a:lightRig rig="threePt" dir="t"/>
          </a:scene3d>
          <a:sp3d>
            <a:bevelT w="165100" prst="coolSlant"/>
          </a:sp3d>
        </p:spPr>
        <p:txBody>
          <a:bodyPr>
            <a:noAutofit/>
          </a:bodyPr>
          <a:lstStyle/>
          <a:p>
            <a:r>
              <a:rPr lang="es-CO" sz="2000" b="1" dirty="0"/>
              <a:t>Cristo dijo: No se turbe vuestro corazón; creéis en Dios, creed también en mí. </a:t>
            </a:r>
            <a:r>
              <a:rPr lang="es-CO" sz="2000" b="1" dirty="0" smtClean="0"/>
              <a:t>2 </a:t>
            </a:r>
            <a:r>
              <a:rPr lang="es-CO" sz="2000" b="1" dirty="0"/>
              <a:t>En la casa de mi Padre muchas moradas hay; si así no fuera, yo os lo hubiera dicho; voy, pues, a preparar lugar para </a:t>
            </a:r>
            <a:r>
              <a:rPr lang="es-CO" sz="2000" b="1" dirty="0" smtClean="0"/>
              <a:t>vosotros. 3 </a:t>
            </a:r>
            <a:r>
              <a:rPr lang="es-CO" sz="2000" b="1" dirty="0"/>
              <a:t>Y si me fuere y os preparare lugar, vendré otra vez, </a:t>
            </a:r>
            <a:r>
              <a:rPr lang="es-CO" sz="2000" b="1" dirty="0" smtClean="0"/>
              <a:t>y os tomaré a mi mismo, para que donde yo esté, vosotros </a:t>
            </a:r>
            <a:r>
              <a:rPr lang="es-CO" sz="2000" b="1" dirty="0"/>
              <a:t>también </a:t>
            </a:r>
            <a:r>
              <a:rPr lang="es-CO" sz="2000" b="1" dirty="0" smtClean="0"/>
              <a:t>estéis.</a:t>
            </a:r>
            <a:r>
              <a:rPr lang="es-CO" b="1" dirty="0" smtClean="0"/>
              <a:t> </a:t>
            </a:r>
            <a:endParaRPr lang="es-CO"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36912"/>
            <a:ext cx="8568952" cy="403244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1854967"/>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783</Words>
  <Application>Microsoft Office PowerPoint</Application>
  <PresentationFormat>Presentación en pantalla (4:3)</PresentationFormat>
  <Paragraphs>37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SÍNTESIS DE LA DOCTRINA ADVENTISTA DEL JUICIO INVESTIGADOR</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lpstr>Presentación de PowerPoint</vt:lpstr>
      <vt:lpstr>Presentación de PowerPoint</vt:lpstr>
      <vt:lpstr>Las profecías indican que Cristo ya casi termina su obra de intercesión</vt:lpstr>
      <vt:lpstr>Y entonces, Cristo regresará por su pueblo, aquellos que permanecieron fieles a Él, hasta la muerte.</vt:lpstr>
      <vt:lpstr>Durante el milenio, se determinará el grado de castigo que merecerán los impíos, individualmente. </vt:lpstr>
      <vt:lpstr>Terminado el milenio, se ejecutará la sentencia sobre Satanás y todos los que no quisieron aceptar el plan de salvación, tan generosamente ofrecido por Dios a través de la muerte de Su Hijo, Cristo Jesús.</vt:lpstr>
      <vt:lpstr> COSAS QUE OJO NO VIO, NI OIDO OYO, NI HAN ENTRADO AL CORAZON DEL HOMBRE, SON LAS QUE DIOS TIENE PREPARADAS PARA AQUELLO QUE LE AMAN (1 Cor.2:9). </vt:lpstr>
      <vt:lpstr>El llamado de Dios es que nada ni nadie nos prive del privilegio de estar con Jesús, adorándole en la nueva Jerusalén.</vt:lpstr>
      <vt:lpstr>Vale la pena que tu y yo nos esforcemos por permanecer leales a nuestro Buen Dios Y Salvador Cristo Jesús. Amen </vt:lpstr>
      <vt:lpstr>Cristo dijo: No se turbe vuestro corazón; creéis en Dios, creed también en mí. 2 En la casa de mi Padre muchas moradas hay; si así no fuera, yo os lo hubiera dicho; voy, pues, a preparar lugar para vosotros. 3 Y si me fuere y os preparare lugar, vendré otra vez, y os tomaré a mi mismo, para que donde yo esté, vosotros también estéis.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2016-08-07T17:14:25Z</dcterms:created>
  <dcterms:modified xsi:type="dcterms:W3CDTF">2016-08-07T17:14:52Z</dcterms:modified>
</cp:coreProperties>
</file>